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ms-office.chartcolorstyle+xml" PartName="/ppt/charts/colors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drawingml.chart+xml" PartName="/ppt/charts/chart1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ms-office.chartstyle+xml" PartName="/ppt/charts/style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6858000" cx="12192000"/>
  <p:notesSz cx="6858000" cy="9144000"/>
  <p:embeddedFontLst>
    <p:embeddedFont>
      <p:font typeface="Montserrat"/>
      <p:regular r:id="rId12"/>
      <p:bold r:id="rId13"/>
      <p:italic r:id="rId14"/>
      <p:boldItalic r:id="rId15"/>
    </p:embeddedFont>
    <p:embeddedFont>
      <p:font typeface="Karla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  <p:ext uri="http://customooxmlschemas.google.com/">
      <go:slidesCustomData xmlns:go="http://customooxmlschemas.google.com/" r:id="rId20" roundtripDataSignature="AMtx7mgNtPxG3ItxJkZcsTqDhBfRzR1Br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customschemas.google.com/relationships/presentationmetadata" Target="meta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Montserrat-bold.fntdata"/><Relationship Id="rId12" Type="http://schemas.openxmlformats.org/officeDocument/2006/relationships/font" Target="fonts/Montserrat-regular.fntdata"/><Relationship Id="rId15" Type="http://schemas.openxmlformats.org/officeDocument/2006/relationships/font" Target="fonts/Montserrat-boldItalic.fntdata"/><Relationship Id="rId14" Type="http://schemas.openxmlformats.org/officeDocument/2006/relationships/font" Target="fonts/Montserrat-italic.fntdata"/><Relationship Id="rId17" Type="http://schemas.openxmlformats.org/officeDocument/2006/relationships/font" Target="fonts/Karla-bold.fntdata"/><Relationship Id="rId16" Type="http://schemas.openxmlformats.org/officeDocument/2006/relationships/font" Target="fonts/Karla-regular.fntdata"/><Relationship Id="rId19" Type="http://schemas.openxmlformats.org/officeDocument/2006/relationships/font" Target="fonts/Karla-boldItalic.fntdata"/><Relationship Id="rId18" Type="http://schemas.openxmlformats.org/officeDocument/2006/relationships/font" Target="fonts/Karla-italic.fntdata"/></Relationships>
</file>

<file path=ppt/charts/_rels/chart1.xml.rels><?xml version="1.0" encoding="UTF-8" standalone="yes"?><Relationships xmlns="http://schemas.openxmlformats.org/package/2006/relationships"><Relationship Id="rId1" Type="http://schemas.microsoft.com/office/2011/relationships/chartStyle" Target="style1.xml"/><Relationship Id="rId2" Type="http://schemas.microsoft.com/office/2011/relationships/chartColorStyle" Target="colors1.xml"/><Relationship Id="rId3" Type="http://schemas.openxmlformats.org/officeDocument/2006/relationships/oleObject" Target="file:///C:\Users\rrust\Downloads\Survey%20Slide%20Data%20-%20Rev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8.3983814523184597E-2"/>
          <c:y val="6.968641114982578E-2"/>
          <c:w val="0.83437226596675418"/>
          <c:h val="0.74328940589743342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'Slide 9 - CDO Primary Role'!$B$2</c:f>
              <c:strCache>
                <c:ptCount val="1"/>
                <c:pt idx="0">
                  <c:v>CFO Agency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9 - CDO Primary Role'!$A$3:$A$4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'Slide 9 - CDO Primary Role'!$B$3:$B$4</c:f>
              <c:numCache>
                <c:formatCode>General</c:formatCode>
                <c:ptCount val="2"/>
                <c:pt idx="0">
                  <c:v>2</c:v>
                </c:pt>
                <c:pt idx="1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14C-480E-823B-4907B92E6D13}"/>
            </c:ext>
          </c:extLst>
        </c:ser>
        <c:ser>
          <c:idx val="1"/>
          <c:order val="1"/>
          <c:tx>
            <c:strRef>
              <c:f>'Slide 9 - CDO Primary Role'!$C$2</c:f>
              <c:strCache>
                <c:ptCount val="1"/>
                <c:pt idx="0">
                  <c:v>Non-CFO Agency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'Slide 9 - CDO Primary Role'!$A$3:$A$4</c:f>
              <c:strCache>
                <c:ptCount val="2"/>
                <c:pt idx="0">
                  <c:v>No</c:v>
                </c:pt>
                <c:pt idx="1">
                  <c:v>Yes</c:v>
                </c:pt>
              </c:strCache>
            </c:strRef>
          </c:cat>
          <c:val>
            <c:numRef>
              <c:f>'Slide 9 - CDO Primary Role'!$C$3:$C$4</c:f>
              <c:numCache>
                <c:formatCode>General</c:formatCode>
                <c:ptCount val="2"/>
                <c:pt idx="0">
                  <c:v>15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4C-480E-823B-4907B92E6D13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541677327"/>
        <c:axId val="541679823"/>
      </c:barChart>
      <c:catAx>
        <c:axId val="541677327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41679823"/>
        <c:crosses val="autoZero"/>
        <c:auto val="1"/>
        <c:lblAlgn val="ctr"/>
        <c:lblOffset val="100"/>
        <c:noMultiLvlLbl val="0"/>
      </c:catAx>
      <c:valAx>
        <c:axId val="54167982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4167732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28502274715660542"/>
          <c:y val="0.79799040321606873"/>
          <c:w val="0.48164391951006125"/>
          <c:h val="0.1306629354257547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baseline="0">
              <a:solidFill>
                <a:schemeClr val="tx1">
                  <a:lumMod val="50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bde1ee914b_0_256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3" name="Google Shape;223;gbde1ee914b_0_25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3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Removed decimals and switched SL and GS-15 order</a:t>
            </a:r>
            <a:endParaRPr/>
          </a:p>
        </p:txBody>
      </p:sp>
      <p:sp>
        <p:nvSpPr>
          <p:cNvPr id="230" name="Google Shape;230;p3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3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Removed cascading colors, added more information for “other category”, and used funnel chart to more clearly show different in volume</a:t>
            </a:r>
            <a:endParaRPr/>
          </a:p>
        </p:txBody>
      </p:sp>
      <p:sp>
        <p:nvSpPr>
          <p:cNvPr id="238" name="Google Shape;238;p3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6" name="Google Shape;246;p3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Removed hats and updates colors to keep consistent with CFO vs Non CFO color choice</a:t>
            </a:r>
            <a:endParaRPr/>
          </a:p>
        </p:txBody>
      </p:sp>
      <p:sp>
        <p:nvSpPr>
          <p:cNvPr id="247" name="Google Shape;247;p3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3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57" name="Google Shape;257;p3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Removed cascading colors and used same funnel chart as slide 7 to show difference in volume</a:t>
            </a:r>
            <a:endParaRPr/>
          </a:p>
        </p:txBody>
      </p:sp>
      <p:sp>
        <p:nvSpPr>
          <p:cNvPr id="258" name="Google Shape;258;p3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7" name="Google Shape;267;p3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/>
              <a:t>Removed cascading colors and used same funnel chart as slide 7 to show difference in volume</a:t>
            </a:r>
            <a:endParaRPr/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/>
          </a:p>
        </p:txBody>
      </p:sp>
      <p:sp>
        <p:nvSpPr>
          <p:cNvPr id="268" name="Google Shape;268;p3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Relationship Id="rId3" Type="http://schemas.openxmlformats.org/officeDocument/2006/relationships/image" Target="../media/image4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Relationship Id="rId3" Type="http://schemas.openxmlformats.org/officeDocument/2006/relationships/image" Target="../media/image4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Relationship Id="rId3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Section Header/Transition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gbde1ee914b_0_292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7" name="Google Shape;17;gbde1ee914b_0_292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gbde1ee914b_0_292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19" name="Google Shape;19;gbde1ee914b_0_292"/>
          <p:cNvSpPr txBox="1"/>
          <p:nvPr>
            <p:ph idx="1" type="body"/>
          </p:nvPr>
        </p:nvSpPr>
        <p:spPr>
          <a:xfrm>
            <a:off x="8861197" y="5038832"/>
            <a:ext cx="2680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20" name="Google Shape;20;gbde1ee914b_0_292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" name="Google Shape;21;gbde1ee914b_0_292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1_Title + 1 column 3">
    <p:bg>
      <p:bgPr>
        <a:solidFill>
          <a:srgbClr val="1CBEE5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bde1ee914b_0_344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70" name="Google Shape;70;gbde1ee914b_0_344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1" name="Google Shape;71;gbde1ee914b_0_344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72" name="Google Shape;72;gbde1ee914b_0_344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gbde1ee914b_0_344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74" name="Google Shape;74;gbde1ee914b_0_344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Section Header/Transition 2">
    <p:bg>
      <p:bgPr>
        <a:solidFill>
          <a:srgbClr val="199EC1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bde1ee914b_0_351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77" name="Google Shape;77;gbde1ee914b_0_351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78" name="Google Shape;78;gbde1ee914b_0_351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79" name="Google Shape;79;gbde1ee914b_0_351"/>
          <p:cNvSpPr txBox="1"/>
          <p:nvPr>
            <p:ph idx="1" type="body"/>
          </p:nvPr>
        </p:nvSpPr>
        <p:spPr>
          <a:xfrm>
            <a:off x="8861197" y="5038832"/>
            <a:ext cx="2680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0" name="Google Shape;80;gbde1ee914b_0_351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1" name="Google Shape;81;gbde1ee914b_0_351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Section Header/Transition 3">
    <p:bg>
      <p:bgPr>
        <a:solidFill>
          <a:srgbClr val="135EA4"/>
        </a:solidFill>
      </p:bgPr>
    </p:bg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bde1ee914b_0_358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84" name="Google Shape;84;gbde1ee914b_0_358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85" name="Google Shape;85;gbde1ee914b_0_358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86" name="Google Shape;86;gbde1ee914b_0_358"/>
          <p:cNvSpPr txBox="1"/>
          <p:nvPr>
            <p:ph idx="1" type="body"/>
          </p:nvPr>
        </p:nvSpPr>
        <p:spPr>
          <a:xfrm>
            <a:off x="8861197" y="5038832"/>
            <a:ext cx="2680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87" name="Google Shape;87;gbde1ee914b_0_358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88" name="Google Shape;88;gbde1ee914b_0_358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>
  <p:cSld name="Section Header/Transition 4">
    <p:bg>
      <p:bgPr>
        <a:solidFill>
          <a:srgbClr val="1CBEE5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de1ee914b_0_365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1" name="Google Shape;91;gbde1ee914b_0_365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2" name="Google Shape;92;gbde1ee914b_0_365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sp>
        <p:nvSpPr>
          <p:cNvPr id="93" name="Google Shape;93;gbde1ee914b_0_365"/>
          <p:cNvSpPr txBox="1"/>
          <p:nvPr>
            <p:ph idx="1" type="body"/>
          </p:nvPr>
        </p:nvSpPr>
        <p:spPr>
          <a:xfrm>
            <a:off x="8861197" y="5038832"/>
            <a:ext cx="2680800" cy="78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94" name="Google Shape;94;gbde1ee914b_0_365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95" name="Google Shape;95;gbde1ee914b_0_365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Title + big image">
    <p:bg>
      <p:bgPr>
        <a:solidFill>
          <a:srgbClr val="142E50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bde1ee914b_0_372"/>
          <p:cNvSpPr/>
          <p:nvPr/>
        </p:nvSpPr>
        <p:spPr>
          <a:xfrm>
            <a:off x="2790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98" name="Google Shape;98;gbde1ee914b_0_372"/>
          <p:cNvSpPr/>
          <p:nvPr/>
        </p:nvSpPr>
        <p:spPr>
          <a:xfrm>
            <a:off x="-258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99" name="Google Shape;99;gbde1ee914b_0_372"/>
          <p:cNvSpPr txBox="1"/>
          <p:nvPr>
            <p:ph type="title"/>
          </p:nvPr>
        </p:nvSpPr>
        <p:spPr>
          <a:xfrm>
            <a:off x="812939" y="5489167"/>
            <a:ext cx="2146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0" name="Google Shape;100;gbde1ee914b_0_372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1" name="Google Shape;101;gbde1ee914b_0_372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2" name="Google Shape;102;gbde1ee914b_0_372"/>
          <p:cNvSpPr txBox="1"/>
          <p:nvPr>
            <p:ph idx="1" type="body"/>
          </p:nvPr>
        </p:nvSpPr>
        <p:spPr>
          <a:xfrm>
            <a:off x="4451923" y="15569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Megan's Slide">
    <p:bg>
      <p:bgPr>
        <a:solidFill>
          <a:srgbClr val="135EA4"/>
        </a:solid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bde1ee914b_0_379"/>
          <p:cNvSpPr/>
          <p:nvPr/>
        </p:nvSpPr>
        <p:spPr>
          <a:xfrm>
            <a:off x="2790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05" name="Google Shape;105;gbde1ee914b_0_379"/>
          <p:cNvSpPr/>
          <p:nvPr/>
        </p:nvSpPr>
        <p:spPr>
          <a:xfrm>
            <a:off x="-258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06" name="Google Shape;106;gbde1ee914b_0_379"/>
          <p:cNvSpPr txBox="1"/>
          <p:nvPr>
            <p:ph type="title"/>
          </p:nvPr>
        </p:nvSpPr>
        <p:spPr>
          <a:xfrm>
            <a:off x="812939" y="5489167"/>
            <a:ext cx="2146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07" name="Google Shape;107;gbde1ee914b_0_379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08" name="Google Shape;108;gbde1ee914b_0_379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09" name="Google Shape;109;gbde1ee914b_0_379"/>
          <p:cNvSpPr txBox="1"/>
          <p:nvPr>
            <p:ph idx="1" type="body"/>
          </p:nvPr>
        </p:nvSpPr>
        <p:spPr>
          <a:xfrm>
            <a:off x="4451923" y="15569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1_Title + big image">
    <p:bg>
      <p:bgPr>
        <a:solidFill>
          <a:srgbClr val="199EC1"/>
        </a:solid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gbde1ee914b_0_386"/>
          <p:cNvSpPr/>
          <p:nvPr/>
        </p:nvSpPr>
        <p:spPr>
          <a:xfrm>
            <a:off x="2790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12" name="Google Shape;112;gbde1ee914b_0_386"/>
          <p:cNvSpPr/>
          <p:nvPr/>
        </p:nvSpPr>
        <p:spPr>
          <a:xfrm>
            <a:off x="-258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13" name="Google Shape;113;gbde1ee914b_0_386"/>
          <p:cNvSpPr txBox="1"/>
          <p:nvPr>
            <p:ph type="title"/>
          </p:nvPr>
        </p:nvSpPr>
        <p:spPr>
          <a:xfrm>
            <a:off x="812939" y="5489167"/>
            <a:ext cx="2146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14" name="Google Shape;114;gbde1ee914b_0_386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15" name="Google Shape;115;gbde1ee914b_0_386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16" name="Google Shape;116;gbde1ee914b_0_386"/>
          <p:cNvSpPr txBox="1"/>
          <p:nvPr>
            <p:ph idx="1" type="body"/>
          </p:nvPr>
        </p:nvSpPr>
        <p:spPr>
          <a:xfrm>
            <a:off x="4451923" y="15569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big image">
  <p:cSld name="Big content">
    <p:bg>
      <p:bgPr>
        <a:solidFill>
          <a:srgbClr val="1CBEE5"/>
        </a:solidFill>
      </p:bgPr>
    </p:bg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bde1ee914b_0_393"/>
          <p:cNvSpPr/>
          <p:nvPr/>
        </p:nvSpPr>
        <p:spPr>
          <a:xfrm>
            <a:off x="2790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19" name="Google Shape;119;gbde1ee914b_0_393"/>
          <p:cNvSpPr/>
          <p:nvPr/>
        </p:nvSpPr>
        <p:spPr>
          <a:xfrm>
            <a:off x="-25800" y="-12899"/>
            <a:ext cx="4102231" cy="6889261"/>
          </a:xfrm>
          <a:custGeom>
            <a:rect b="b" l="l" r="r" t="t"/>
            <a:pathLst>
              <a:path extrusionOk="0" h="206683" w="123070">
                <a:moveTo>
                  <a:pt x="0" y="0"/>
                </a:moveTo>
                <a:lnTo>
                  <a:pt x="0" y="206683"/>
                </a:lnTo>
                <a:lnTo>
                  <a:pt x="123070" y="206545"/>
                </a:lnTo>
                <a:lnTo>
                  <a:pt x="67807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0" name="Google Shape;120;gbde1ee914b_0_393"/>
          <p:cNvSpPr txBox="1"/>
          <p:nvPr>
            <p:ph type="title"/>
          </p:nvPr>
        </p:nvSpPr>
        <p:spPr>
          <a:xfrm>
            <a:off x="812939" y="5489167"/>
            <a:ext cx="21465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1" name="Google Shape;121;gbde1ee914b_0_393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22" name="Google Shape;122;gbde1ee914b_0_393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3" name="Google Shape;123;gbde1ee914b_0_393"/>
          <p:cNvSpPr txBox="1"/>
          <p:nvPr>
            <p:ph idx="1" type="body"/>
          </p:nvPr>
        </p:nvSpPr>
        <p:spPr>
          <a:xfrm>
            <a:off x="4451923" y="15569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bg>
      <p:bgPr>
        <a:solidFill>
          <a:srgbClr val="199EC1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bde1ee914b_0_400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26" name="Google Shape;126;gbde1ee914b_0_400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27" name="Google Shape;127;gbde1ee914b_0_400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28" name="Google Shape;128;gbde1ee914b_0_400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29" name="Google Shape;129;gbde1ee914b_0_400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0" name="Google Shape;130;gbde1ee914b_0_400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1_Title + 1 column 4">
    <p:bg>
      <p:bgPr>
        <a:solidFill>
          <a:srgbClr val="135EA4"/>
        </a:solidFill>
      </p:bgPr>
    </p:bg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gbde1ee914b_0_407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33" name="Google Shape;133;gbde1ee914b_0_407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34" name="Google Shape;134;gbde1ee914b_0_407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35" name="Google Shape;135;gbde1ee914b_0_407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36" name="Google Shape;136;gbde1ee914b_0_407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37" name="Google Shape;137;gbde1ee914b_0_407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1_Title + 1 column">
    <p:bg>
      <p:bgPr>
        <a:solidFill>
          <a:srgbClr val="199EC1"/>
        </a:solid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gbde1ee914b_0_299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24" name="Google Shape;24;gbde1ee914b_0_299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Google Shape;25;gbde1ee914b_0_299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6" name="Google Shape;26;gbde1ee914b_0_299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" name="Google Shape;27;gbde1ee914b_0_299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gbde1ee914b_0_299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1_Title + 1 column 6">
    <p:bg>
      <p:bgPr>
        <a:solidFill>
          <a:srgbClr val="1CBEE5"/>
        </a:solid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bde1ee914b_0_421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40" name="Google Shape;140;gbde1ee914b_0_421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1" name="Google Shape;141;gbde1ee914b_0_421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2" name="Google Shape;142;gbde1ee914b_0_421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43" name="Google Shape;143;gbde1ee914b_0_421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4" name="Google Shape;144;gbde1ee914b_0_421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bg>
      <p:bgPr>
        <a:solidFill>
          <a:srgbClr val="199EC1"/>
        </a:soli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bde1ee914b_0_428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47" name="Google Shape;147;gbde1ee914b_0_428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48" name="Google Shape;148;gbde1ee914b_0_428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49" name="Google Shape;149;gbde1ee914b_0_428"/>
          <p:cNvSpPr txBox="1"/>
          <p:nvPr>
            <p:ph idx="1" type="body"/>
          </p:nvPr>
        </p:nvSpPr>
        <p:spPr>
          <a:xfrm>
            <a:off x="1121335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0" name="Google Shape;150;gbde1ee914b_0_428"/>
          <p:cNvSpPr txBox="1"/>
          <p:nvPr>
            <p:ph idx="2" type="body"/>
          </p:nvPr>
        </p:nvSpPr>
        <p:spPr>
          <a:xfrm>
            <a:off x="4898456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1" name="Google Shape;151;gbde1ee914b_0_428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52" name="Google Shape;152;gbde1ee914b_0_428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1_Title + 2 columns">
    <p:bg>
      <p:bgPr>
        <a:solidFill>
          <a:srgbClr val="135EA4"/>
        </a:solidFill>
      </p:bgPr>
    </p:bg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bde1ee914b_0_436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55" name="Google Shape;155;gbde1ee914b_0_436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56" name="Google Shape;156;gbde1ee914b_0_436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57" name="Google Shape;157;gbde1ee914b_0_436"/>
          <p:cNvSpPr txBox="1"/>
          <p:nvPr>
            <p:ph idx="1" type="body"/>
          </p:nvPr>
        </p:nvSpPr>
        <p:spPr>
          <a:xfrm>
            <a:off x="1121335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8" name="Google Shape;158;gbde1ee914b_0_436"/>
          <p:cNvSpPr txBox="1"/>
          <p:nvPr>
            <p:ph idx="2" type="body"/>
          </p:nvPr>
        </p:nvSpPr>
        <p:spPr>
          <a:xfrm>
            <a:off x="4898456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59" name="Google Shape;159;gbde1ee914b_0_436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0" name="Google Shape;160;gbde1ee914b_0_436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>
  <p:cSld name="Title + 2 columns">
    <p:bg>
      <p:bgPr>
        <a:solidFill>
          <a:srgbClr val="1CBEE5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bde1ee914b_0_444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63" name="Google Shape;163;gbde1ee914b_0_444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64" name="Google Shape;164;gbde1ee914b_0_444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65" name="Google Shape;165;gbde1ee914b_0_444"/>
          <p:cNvSpPr txBox="1"/>
          <p:nvPr>
            <p:ph idx="1" type="body"/>
          </p:nvPr>
        </p:nvSpPr>
        <p:spPr>
          <a:xfrm>
            <a:off x="1121335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6" name="Google Shape;166;gbde1ee914b_0_444"/>
          <p:cNvSpPr txBox="1"/>
          <p:nvPr>
            <p:ph idx="2" type="body"/>
          </p:nvPr>
        </p:nvSpPr>
        <p:spPr>
          <a:xfrm>
            <a:off x="4898456" y="2104033"/>
            <a:ext cx="3562500" cy="324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  <p:sp>
        <p:nvSpPr>
          <p:cNvPr id="167" name="Google Shape;167;gbde1ee914b_0_444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68" name="Google Shape;168;gbde1ee914b_0_444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1_Title + 3 columns"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bde1ee914b_0_452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71" name="Google Shape;171;gbde1ee914b_0_452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72" name="Google Shape;172;gbde1ee914b_0_452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73" name="Google Shape;173;gbde1ee914b_0_452"/>
          <p:cNvSpPr txBox="1"/>
          <p:nvPr>
            <p:ph idx="1" type="body"/>
          </p:nvPr>
        </p:nvSpPr>
        <p:spPr>
          <a:xfrm>
            <a:off x="112133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74" name="Google Shape;174;gbde1ee914b_0_452"/>
          <p:cNvSpPr txBox="1"/>
          <p:nvPr>
            <p:ph idx="2" type="body"/>
          </p:nvPr>
        </p:nvSpPr>
        <p:spPr>
          <a:xfrm>
            <a:off x="4057708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75" name="Google Shape;175;gbde1ee914b_0_452"/>
          <p:cNvSpPr txBox="1"/>
          <p:nvPr>
            <p:ph idx="3" type="body"/>
          </p:nvPr>
        </p:nvSpPr>
        <p:spPr>
          <a:xfrm>
            <a:off x="699408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76" name="Google Shape;176;gbde1ee914b_0_452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77" name="Google Shape;177;gbde1ee914b_0_452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1_Title + 3 columns 2">
    <p:bg>
      <p:bgPr>
        <a:solidFill>
          <a:srgbClr val="199EC1"/>
        </a:solidFill>
      </p:bgPr>
    </p:bg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bde1ee914b_0_461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80" name="Google Shape;180;gbde1ee914b_0_461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81" name="Google Shape;181;gbde1ee914b_0_461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82" name="Google Shape;182;gbde1ee914b_0_461"/>
          <p:cNvSpPr txBox="1"/>
          <p:nvPr>
            <p:ph idx="1" type="body"/>
          </p:nvPr>
        </p:nvSpPr>
        <p:spPr>
          <a:xfrm>
            <a:off x="112133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83" name="Google Shape;183;gbde1ee914b_0_461"/>
          <p:cNvSpPr txBox="1"/>
          <p:nvPr>
            <p:ph idx="2" type="body"/>
          </p:nvPr>
        </p:nvSpPr>
        <p:spPr>
          <a:xfrm>
            <a:off x="4057708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84" name="Google Shape;184;gbde1ee914b_0_461"/>
          <p:cNvSpPr txBox="1"/>
          <p:nvPr>
            <p:ph idx="3" type="body"/>
          </p:nvPr>
        </p:nvSpPr>
        <p:spPr>
          <a:xfrm>
            <a:off x="699408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85" name="Google Shape;185;gbde1ee914b_0_461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86" name="Google Shape;186;gbde1ee914b_0_461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1_Title + 3 columns 3">
    <p:bg>
      <p:bgPr>
        <a:solidFill>
          <a:srgbClr val="135EA4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bde1ee914b_0_470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89" name="Google Shape;189;gbde1ee914b_0_470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0" name="Google Shape;190;gbde1ee914b_0_470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191" name="Google Shape;191;gbde1ee914b_0_470"/>
          <p:cNvSpPr txBox="1"/>
          <p:nvPr>
            <p:ph idx="1" type="body"/>
          </p:nvPr>
        </p:nvSpPr>
        <p:spPr>
          <a:xfrm>
            <a:off x="112133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92" name="Google Shape;192;gbde1ee914b_0_470"/>
          <p:cNvSpPr txBox="1"/>
          <p:nvPr>
            <p:ph idx="2" type="body"/>
          </p:nvPr>
        </p:nvSpPr>
        <p:spPr>
          <a:xfrm>
            <a:off x="4057708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93" name="Google Shape;193;gbde1ee914b_0_470"/>
          <p:cNvSpPr txBox="1"/>
          <p:nvPr>
            <p:ph idx="3" type="body"/>
          </p:nvPr>
        </p:nvSpPr>
        <p:spPr>
          <a:xfrm>
            <a:off x="699408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194" name="Google Shape;194;gbde1ee914b_0_470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95" name="Google Shape;195;gbde1ee914b_0_470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 + 3 columns">
    <p:bg>
      <p:bgPr>
        <a:solidFill>
          <a:srgbClr val="1CBEE5"/>
        </a:solidFill>
      </p:bgPr>
    </p:bg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bde1ee914b_0_479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198" name="Google Shape;198;gbde1ee914b_0_479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199" name="Google Shape;199;gbde1ee914b_0_479"/>
          <p:cNvSpPr txBox="1"/>
          <p:nvPr>
            <p:ph type="title"/>
          </p:nvPr>
        </p:nvSpPr>
        <p:spPr>
          <a:xfrm>
            <a:off x="1121333" y="1292933"/>
            <a:ext cx="6402000" cy="546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200" name="Google Shape;200;gbde1ee914b_0_479"/>
          <p:cNvSpPr txBox="1"/>
          <p:nvPr>
            <p:ph idx="1" type="body"/>
          </p:nvPr>
        </p:nvSpPr>
        <p:spPr>
          <a:xfrm>
            <a:off x="112133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201" name="Google Shape;201;gbde1ee914b_0_479"/>
          <p:cNvSpPr txBox="1"/>
          <p:nvPr>
            <p:ph idx="2" type="body"/>
          </p:nvPr>
        </p:nvSpPr>
        <p:spPr>
          <a:xfrm>
            <a:off x="4057708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202" name="Google Shape;202;gbde1ee914b_0_479"/>
          <p:cNvSpPr txBox="1"/>
          <p:nvPr>
            <p:ph idx="3" type="body"/>
          </p:nvPr>
        </p:nvSpPr>
        <p:spPr>
          <a:xfrm>
            <a:off x="6994083" y="2134633"/>
            <a:ext cx="2793300" cy="321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302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600"/>
              <a:buChar char="▸"/>
              <a:defRPr sz="2133"/>
            </a:lvl1pPr>
            <a:lvl2pPr indent="-3302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2pPr>
            <a:lvl3pPr indent="-3302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▹"/>
              <a:defRPr sz="2133"/>
            </a:lvl3pPr>
            <a:lvl4pPr indent="-3302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4pPr>
            <a:lvl5pPr indent="-3302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5pPr>
            <a:lvl6pPr indent="-3302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6pPr>
            <a:lvl7pPr indent="-3302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33"/>
            </a:lvl7pPr>
            <a:lvl8pPr indent="-3302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33"/>
            </a:lvl8pPr>
            <a:lvl9pPr indent="-3302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■"/>
              <a:defRPr sz="2133"/>
            </a:lvl9pPr>
          </a:lstStyle>
          <a:p/>
        </p:txBody>
      </p:sp>
      <p:sp>
        <p:nvSpPr>
          <p:cNvPr id="203" name="Google Shape;203;gbde1ee914b_0_479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4" name="Google Shape;204;gbde1ee914b_0_479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_Empty 2">
    <p:bg>
      <p:bgPr>
        <a:gradFill>
          <a:gsLst>
            <a:gs pos="0">
              <a:srgbClr val="2CBDE4"/>
            </a:gs>
            <a:gs pos="100000">
              <a:srgbClr val="199EC1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gbde1ee914b_0_492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07" name="Google Shape;207;gbde1ee914b_0_492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8" name="Google Shape;208;gbde1ee914b_0_492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_Empty 3">
    <p:bg>
      <p:bgPr>
        <a:gradFill>
          <a:gsLst>
            <a:gs pos="0">
              <a:srgbClr val="1771C3"/>
            </a:gs>
            <a:gs pos="100000">
              <a:srgbClr val="135EA4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bde1ee914b_0_496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1" name="Google Shape;211;gbde1ee914b_0_496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2" name="Google Shape;212;gbde1ee914b_0_496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Empty">
    <p:bg>
      <p:bgPr>
        <a:solidFill>
          <a:schemeClr val="lt1"/>
        </a:solidFill>
      </p:bgPr>
    </p:bg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gbde1ee914b_0_508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1" name="Google Shape;31;gbde1ee914b_0_508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gbde1ee914b_0_508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▸"/>
              <a:defRPr>
                <a:solidFill>
                  <a:schemeClr val="accent6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▹"/>
              <a:defRPr>
                <a:solidFill>
                  <a:schemeClr val="accent6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▹"/>
              <a:defRPr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6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_Empty 4">
    <p:bg>
      <p:bgPr>
        <a:gradFill>
          <a:gsLst>
            <a:gs pos="0">
              <a:srgbClr val="23508D"/>
            </a:gs>
            <a:gs pos="100000">
              <a:srgbClr val="142E5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gbde1ee914b_0_500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5" name="Google Shape;215;gbde1ee914b_0_500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6" name="Google Shape;216;gbde1ee914b_0_500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_Empty 5">
    <p:bg>
      <p:bgPr>
        <a:solidFill>
          <a:srgbClr val="BFBFBF"/>
        </a:solidFill>
      </p:bgPr>
    </p:bg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bde1ee914b_0_504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19" name="Google Shape;219;gbde1ee914b_0_504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0" name="Google Shape;220;gbde1ee914b_0_504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▸"/>
              <a:defRPr>
                <a:solidFill>
                  <a:schemeClr val="accent6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▹"/>
              <a:defRPr>
                <a:solidFill>
                  <a:schemeClr val="accent6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2000"/>
              <a:buChar char="▹"/>
              <a:defRPr>
                <a:solidFill>
                  <a:schemeClr val="accent6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accent6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Empty">
  <p:cSld name="1_Empty">
    <p:bg>
      <p:bgPr>
        <a:gradFill>
          <a:gsLst>
            <a:gs pos="0">
              <a:srgbClr val="8EDFF2"/>
            </a:gs>
            <a:gs pos="100000">
              <a:srgbClr val="1CBEE5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gbde1ee914b_0_488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5" name="Google Shape;35;gbde1ee914b_0_488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gbde1ee914b_0_488"/>
          <p:cNvSpPr txBox="1"/>
          <p:nvPr>
            <p:ph idx="1" type="body"/>
          </p:nvPr>
        </p:nvSpPr>
        <p:spPr>
          <a:xfrm>
            <a:off x="7162800" y="834231"/>
            <a:ext cx="3390900" cy="518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ts val="2000"/>
              <a:buChar char="▸"/>
              <a:defRPr>
                <a:solidFill>
                  <a:schemeClr val="lt1"/>
                </a:solidFill>
              </a:defRPr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▹"/>
              <a:defRPr>
                <a:solidFill>
                  <a:schemeClr val="lt1"/>
                </a:solidFill>
              </a:defRPr>
            </a:lvl3pPr>
            <a:lvl4pPr indent="-228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>
                <a:solidFill>
                  <a:schemeClr val="lt1"/>
                </a:solidFill>
              </a:defRPr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>
                <a:solidFill>
                  <a:schemeClr val="lt1"/>
                </a:solidFill>
              </a:defRPr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Megan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gbde1ee914b_0_306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39" name="Google Shape;39;gbde1ee914b_0_306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0" name="Google Shape;40;gbde1ee914b_0_306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pic>
        <p:nvPicPr>
          <p:cNvPr descr="Logo&#10;&#10;Description automatically generated" id="41" name="Google Shape;41;gbde1ee914b_0_30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10" y="641674"/>
            <a:ext cx="2265473" cy="1177977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gbde1ee914b_0_306"/>
          <p:cNvSpPr txBox="1"/>
          <p:nvPr>
            <p:ph idx="1" type="body"/>
          </p:nvPr>
        </p:nvSpPr>
        <p:spPr>
          <a:xfrm>
            <a:off x="864400" y="5905500"/>
            <a:ext cx="4553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Megan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bde1ee914b_0_312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45" name="Google Shape;45;gbde1ee914b_0_312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6" name="Google Shape;46;gbde1ee914b_0_312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pic>
        <p:nvPicPr>
          <p:cNvPr descr="Logo&#10;&#10;Description automatically generated" id="47" name="Google Shape;47;gbde1ee914b_0_3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10" y="641674"/>
            <a:ext cx="2265473" cy="1177977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gbde1ee914b_0_312"/>
          <p:cNvSpPr txBox="1"/>
          <p:nvPr>
            <p:ph idx="1" type="body"/>
          </p:nvPr>
        </p:nvSpPr>
        <p:spPr>
          <a:xfrm>
            <a:off x="864400" y="5905500"/>
            <a:ext cx="4553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 slide">
    <p:bg>
      <p:bgPr>
        <a:noFill/>
      </p:bgPr>
    </p:bg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gbde1ee914b_0_318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1" name="Google Shape;51;gbde1ee914b_0_318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2" name="Google Shape;52;gbde1ee914b_0_318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pic>
        <p:nvPicPr>
          <p:cNvPr descr="Logo&#10;&#10;Description automatically generated" id="53" name="Google Shape;53;gbde1ee914b_0_31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647410" y="641674"/>
            <a:ext cx="2265473" cy="1177977"/>
          </a:xfrm>
          <a:prstGeom prst="rect">
            <a:avLst/>
          </a:prstGeom>
          <a:noFill/>
          <a:ln>
            <a:noFill/>
          </a:ln>
        </p:spPr>
      </p:pic>
      <p:sp>
        <p:nvSpPr>
          <p:cNvPr id="54" name="Google Shape;54;gbde1ee914b_0_318"/>
          <p:cNvSpPr txBox="1"/>
          <p:nvPr>
            <p:ph idx="1" type="body"/>
          </p:nvPr>
        </p:nvSpPr>
        <p:spPr>
          <a:xfrm>
            <a:off x="864400" y="5905500"/>
            <a:ext cx="4553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showMasterSp="0">
  <p:cSld name="Title slide 2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bde1ee914b_0_324"/>
          <p:cNvSpPr/>
          <p:nvPr/>
        </p:nvSpPr>
        <p:spPr>
          <a:xfrm>
            <a:off x="291902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57" name="Google Shape;57;gbde1ee914b_0_324"/>
          <p:cNvSpPr/>
          <p:nvPr/>
        </p:nvSpPr>
        <p:spPr>
          <a:xfrm>
            <a:off x="-12898" y="-12899"/>
            <a:ext cx="7035657" cy="6889261"/>
          </a:xfrm>
          <a:custGeom>
            <a:rect b="b" l="l" r="r" t="t"/>
            <a:pathLst>
              <a:path extrusionOk="0" h="206683" w="211075">
                <a:moveTo>
                  <a:pt x="387" y="0"/>
                </a:moveTo>
                <a:lnTo>
                  <a:pt x="0" y="206683"/>
                </a:lnTo>
                <a:lnTo>
                  <a:pt x="211075" y="206545"/>
                </a:lnTo>
                <a:lnTo>
                  <a:pt x="155812" y="30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58" name="Google Shape;58;gbde1ee914b_0_324"/>
          <p:cNvSpPr txBox="1"/>
          <p:nvPr>
            <p:ph type="ctrTitle"/>
          </p:nvPr>
        </p:nvSpPr>
        <p:spPr>
          <a:xfrm>
            <a:off x="864400" y="4234600"/>
            <a:ext cx="47076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/>
        </p:txBody>
      </p:sp>
      <p:pic>
        <p:nvPicPr>
          <p:cNvPr descr="Logo&#10;&#10;Description automatically generated" id="59" name="Google Shape;59;gbde1ee914b_0_3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7410" y="641674"/>
            <a:ext cx="2265473" cy="1177977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gbde1ee914b_0_324"/>
          <p:cNvSpPr txBox="1"/>
          <p:nvPr>
            <p:ph idx="1" type="body"/>
          </p:nvPr>
        </p:nvSpPr>
        <p:spPr>
          <a:xfrm>
            <a:off x="864400" y="5905500"/>
            <a:ext cx="4553100" cy="52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000"/>
              <a:buNone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>
  <p:cSld name="Title + 1 column">
    <p:bg>
      <p:bgPr>
        <a:solidFill>
          <a:srgbClr val="142E5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bde1ee914b_0_337"/>
          <p:cNvSpPr/>
          <p:nvPr/>
        </p:nvSpPr>
        <p:spPr>
          <a:xfrm>
            <a:off x="30480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000000">
              <a:alpha val="6666"/>
            </a:srgbClr>
          </a:solidFill>
          <a:ln>
            <a:noFill/>
          </a:ln>
        </p:spPr>
      </p:sp>
      <p:sp>
        <p:nvSpPr>
          <p:cNvPr id="63" name="Google Shape;63;gbde1ee914b_0_337"/>
          <p:cNvSpPr/>
          <p:nvPr/>
        </p:nvSpPr>
        <p:spPr>
          <a:xfrm>
            <a:off x="2" y="-13915"/>
            <a:ext cx="10972693" cy="6886021"/>
          </a:xfrm>
          <a:custGeom>
            <a:rect b="b" l="l" r="r" t="t"/>
            <a:pathLst>
              <a:path extrusionOk="0" h="206122" w="328450">
                <a:moveTo>
                  <a:pt x="0" y="0"/>
                </a:moveTo>
                <a:lnTo>
                  <a:pt x="0" y="206122"/>
                </a:lnTo>
                <a:lnTo>
                  <a:pt x="328450" y="206122"/>
                </a:lnTo>
                <a:lnTo>
                  <a:pt x="273309" y="331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64" name="Google Shape;64;gbde1ee914b_0_337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5" name="Google Shape;65;gbde1ee914b_0_337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142E5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gbde1ee914b_0_337"/>
          <p:cNvSpPr txBox="1"/>
          <p:nvPr>
            <p:ph type="title"/>
          </p:nvPr>
        </p:nvSpPr>
        <p:spPr>
          <a:xfrm>
            <a:off x="1117800" y="1191333"/>
            <a:ext cx="7098900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7" name="Google Shape;67;gbde1ee914b_0_337"/>
          <p:cNvSpPr txBox="1"/>
          <p:nvPr>
            <p:ph idx="1" type="body"/>
          </p:nvPr>
        </p:nvSpPr>
        <p:spPr>
          <a:xfrm>
            <a:off x="1117667" y="2006600"/>
            <a:ext cx="70989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2000"/>
              <a:buChar char="▸"/>
              <a:defRPr/>
            </a:lvl1pPr>
            <a:lvl2pPr indent="-355600" lvl="1" marL="914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2pPr>
            <a:lvl3pPr indent="-355600" lvl="2" marL="1371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▹"/>
              <a:defRPr/>
            </a:lvl3pPr>
            <a:lvl4pPr indent="-355600" lvl="3" marL="1828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4pPr>
            <a:lvl5pPr indent="-355600" lvl="4" marL="22860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5pPr>
            <a:lvl6pPr indent="-355600" lvl="5" marL="27432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6pPr>
            <a:lvl7pPr indent="-355600" lvl="6" marL="32004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7pPr>
            <a:lvl8pPr indent="-355600" lvl="7" marL="3657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○"/>
              <a:defRPr/>
            </a:lvl8pPr>
            <a:lvl9pPr indent="-355600" lvl="8" marL="41148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Char char="■"/>
              <a:defRPr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9.xml"/><Relationship Id="rId22" Type="http://schemas.openxmlformats.org/officeDocument/2006/relationships/slideLayout" Target="../slideLayouts/slideLayout21.xml"/><Relationship Id="rId21" Type="http://schemas.openxmlformats.org/officeDocument/2006/relationships/slideLayout" Target="../slideLayouts/slideLayout20.xml"/><Relationship Id="rId24" Type="http://schemas.openxmlformats.org/officeDocument/2006/relationships/slideLayout" Target="../slideLayouts/slideLayout23.xml"/><Relationship Id="rId23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26" Type="http://schemas.openxmlformats.org/officeDocument/2006/relationships/slideLayout" Target="../slideLayouts/slideLayout25.xml"/><Relationship Id="rId25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7.xml"/><Relationship Id="rId27" Type="http://schemas.openxmlformats.org/officeDocument/2006/relationships/slideLayout" Target="../slideLayouts/slideLayout26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29" Type="http://schemas.openxmlformats.org/officeDocument/2006/relationships/slideLayout" Target="../slideLayouts/slideLayout28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31" Type="http://schemas.openxmlformats.org/officeDocument/2006/relationships/slideLayout" Target="../slideLayouts/slideLayout30.xml"/><Relationship Id="rId30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0.xml"/><Relationship Id="rId33" Type="http://schemas.openxmlformats.org/officeDocument/2006/relationships/theme" Target="../theme/theme1.xml"/><Relationship Id="rId10" Type="http://schemas.openxmlformats.org/officeDocument/2006/relationships/slideLayout" Target="../slideLayouts/slideLayout9.xml"/><Relationship Id="rId32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gbde1ee914b_0_286"/>
          <p:cNvSpPr txBox="1"/>
          <p:nvPr>
            <p:ph type="title"/>
          </p:nvPr>
        </p:nvSpPr>
        <p:spPr>
          <a:xfrm>
            <a:off x="609600" y="988133"/>
            <a:ext cx="6913500" cy="632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  <a:defRPr b="1" i="0" sz="2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11" name="Google Shape;11;gbde1ee914b_0_286"/>
          <p:cNvSpPr txBox="1"/>
          <p:nvPr>
            <p:ph idx="1" type="body"/>
          </p:nvPr>
        </p:nvSpPr>
        <p:spPr>
          <a:xfrm>
            <a:off x="609600" y="1803400"/>
            <a:ext cx="6913500" cy="30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▸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1pPr>
            <a:lvl2pPr indent="-355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2pPr>
            <a:lvl3pPr indent="-355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▹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3pPr>
            <a:lvl4pPr indent="-355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4pPr>
            <a:lvl5pPr indent="-355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5pPr>
            <a:lvl6pPr indent="-355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6pPr>
            <a:lvl7pPr indent="-355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●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7pPr>
            <a:lvl8pPr indent="-355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○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8pPr>
            <a:lvl9pPr indent="-355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Char char="■"/>
              <a:defRPr b="0" i="0" sz="2000" u="none" cap="none" strike="noStrike">
                <a:solidFill>
                  <a:schemeClr val="dk1"/>
                </a:solidFill>
                <a:latin typeface="Karla"/>
                <a:ea typeface="Karla"/>
                <a:cs typeface="Karla"/>
                <a:sym typeface="Karla"/>
              </a:defRPr>
            </a:lvl9pPr>
          </a:lstStyle>
          <a:p/>
        </p:txBody>
      </p:sp>
      <p:sp>
        <p:nvSpPr>
          <p:cNvPr id="12" name="Google Shape;12;gbde1ee914b_0_286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  <a:defRPr b="1" i="0" sz="1733" u="none" cap="none" strike="noStrike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descr="Icon&#10;&#10;Description automatically generated" id="13" name="Google Shape;13;gbde1ee914b_0_286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0972058" y="452310"/>
            <a:ext cx="837822" cy="107164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gbde1ee914b_0_286"/>
          <p:cNvSpPr txBox="1"/>
          <p:nvPr>
            <p:ph idx="11" type="ftr"/>
          </p:nvPr>
        </p:nvSpPr>
        <p:spPr>
          <a:xfrm>
            <a:off x="47243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142E5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chart" Target="../charts/chart1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bde1ee914b_0_256"/>
          <p:cNvSpPr txBox="1"/>
          <p:nvPr>
            <p:ph type="ctrTitle"/>
          </p:nvPr>
        </p:nvSpPr>
        <p:spPr>
          <a:xfrm>
            <a:off x="777314" y="2159057"/>
            <a:ext cx="4479000" cy="1575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br>
              <a:rPr lang="en-US">
                <a:solidFill>
                  <a:srgbClr val="ACACAC"/>
                </a:solidFill>
              </a:rPr>
            </a:br>
            <a:r>
              <a:rPr lang="en-US"/>
              <a:t>CDO Council Survey Results</a:t>
            </a:r>
            <a:endParaRPr/>
          </a:p>
        </p:txBody>
      </p:sp>
      <p:sp>
        <p:nvSpPr>
          <p:cNvPr id="226" name="Google Shape;226;gbde1ee914b_0_256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00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27" name="Google Shape;227;gbde1ee914b_0_256"/>
          <p:cNvSpPr txBox="1"/>
          <p:nvPr/>
        </p:nvSpPr>
        <p:spPr>
          <a:xfrm>
            <a:off x="972457" y="4455886"/>
            <a:ext cx="40350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January 2021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accent4"/>
        </a:solid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33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33" name="Google Shape;233;p30"/>
          <p:cNvSpPr txBox="1"/>
          <p:nvPr/>
        </p:nvSpPr>
        <p:spPr>
          <a:xfrm>
            <a:off x="569626" y="6303755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Q9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30"/>
          <p:cNvSpPr txBox="1"/>
          <p:nvPr/>
        </p:nvSpPr>
        <p:spPr>
          <a:xfrm>
            <a:off x="697740" y="716945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CDOs’ Grade Levels</a:t>
            </a:r>
            <a:endParaRPr/>
          </a:p>
        </p:txBody>
      </p:sp>
      <p:pic>
        <p:nvPicPr>
          <p:cNvPr id="235" name="Google Shape;23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97749" y="1364645"/>
            <a:ext cx="8325574" cy="4683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1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733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41" name="Google Shape;241;p31"/>
          <p:cNvSpPr txBox="1"/>
          <p:nvPr/>
        </p:nvSpPr>
        <p:spPr>
          <a:xfrm>
            <a:off x="213260" y="5875935"/>
            <a:ext cx="914400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Q7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31"/>
          <p:cNvSpPr txBox="1"/>
          <p:nvPr/>
        </p:nvSpPr>
        <p:spPr>
          <a:xfrm>
            <a:off x="670460" y="1390280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Where do CDOs Report in Their Agencies?</a:t>
            </a:r>
            <a:endParaRPr/>
          </a:p>
        </p:txBody>
      </p:sp>
      <p:pic>
        <p:nvPicPr>
          <p:cNvPr id="243" name="Google Shape;243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69651" y="2070965"/>
            <a:ext cx="9270461" cy="426217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8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p32"/>
          <p:cNvSpPr txBox="1"/>
          <p:nvPr>
            <p:ph idx="12" type="sldNum"/>
          </p:nvPr>
        </p:nvSpPr>
        <p:spPr>
          <a:xfrm>
            <a:off x="11390969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50" name="Google Shape;250;p32"/>
          <p:cNvSpPr txBox="1"/>
          <p:nvPr/>
        </p:nvSpPr>
        <p:spPr>
          <a:xfrm>
            <a:off x="554636" y="6287758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Q3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2"/>
          <p:cNvSpPr txBox="1"/>
          <p:nvPr/>
        </p:nvSpPr>
        <p:spPr>
          <a:xfrm>
            <a:off x="766393" y="930009"/>
            <a:ext cx="8193088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Is CDO your primary role?</a:t>
            </a:r>
            <a:endParaRPr/>
          </a:p>
        </p:txBody>
      </p:sp>
      <p:graphicFrame>
        <p:nvGraphicFramePr>
          <p:cNvPr id="252" name="Google Shape;252;p32"/>
          <p:cNvGraphicFramePr/>
          <p:nvPr/>
        </p:nvGraphicFramePr>
        <p:xfrm>
          <a:off x="766393" y="1672512"/>
          <a:ext cx="7844415" cy="4520442"/>
        </p:xfrm>
        <a:graphic>
          <a:graphicData uri="http://schemas.openxmlformats.org/drawingml/2006/chart">
            <c:chart r:id="rId3"/>
          </a:graphicData>
        </a:graphic>
      </p:graphicFrame>
      <p:sp>
        <p:nvSpPr>
          <p:cNvPr id="253" name="Google Shape;253;p32"/>
          <p:cNvSpPr txBox="1"/>
          <p:nvPr/>
        </p:nvSpPr>
        <p:spPr>
          <a:xfrm>
            <a:off x="5891719" y="4407599"/>
            <a:ext cx="9975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43.6%</a:t>
            </a:r>
            <a:endParaRPr/>
          </a:p>
        </p:txBody>
      </p:sp>
      <p:sp>
        <p:nvSpPr>
          <p:cNvPr id="254" name="Google Shape;254;p32"/>
          <p:cNvSpPr txBox="1"/>
          <p:nvPr/>
        </p:nvSpPr>
        <p:spPr>
          <a:xfrm>
            <a:off x="7198370" y="2651805"/>
            <a:ext cx="997527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US" sz="1400" u="none" cap="none" strike="noStrike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56.4%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33"/>
          <p:cNvSpPr txBox="1"/>
          <p:nvPr>
            <p:ph idx="12" type="sldNum"/>
          </p:nvPr>
        </p:nvSpPr>
        <p:spPr>
          <a:xfrm>
            <a:off x="11460300" y="633318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61" name="Google Shape;261;p33"/>
          <p:cNvSpPr txBox="1"/>
          <p:nvPr/>
        </p:nvSpPr>
        <p:spPr>
          <a:xfrm>
            <a:off x="502827" y="4409648"/>
            <a:ext cx="2751364" cy="66760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135461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Karla"/>
              <a:buNone/>
            </a:pPr>
            <a:r>
              <a:rPr b="0" i="1" lang="en-US" sz="2000" u="none" cap="none" strike="noStrike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Note: The highest possible score was 1</a:t>
            </a:r>
            <a:r>
              <a:rPr i="1" lang="en-US" sz="2000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17</a:t>
            </a:r>
            <a:r>
              <a:rPr b="0" i="1" lang="en-US" sz="2000" u="none" cap="none" strike="noStrike">
                <a:solidFill>
                  <a:srgbClr val="3A3A3A"/>
                </a:solidFill>
                <a:latin typeface="Karla"/>
                <a:ea typeface="Karla"/>
                <a:cs typeface="Karla"/>
                <a:sym typeface="Karla"/>
              </a:rPr>
              <a:t> based on all survey responses.</a:t>
            </a:r>
            <a:endParaRPr/>
          </a:p>
        </p:txBody>
      </p:sp>
      <p:sp>
        <p:nvSpPr>
          <p:cNvPr id="262" name="Google Shape;262;p33"/>
          <p:cNvSpPr txBox="1"/>
          <p:nvPr/>
        </p:nvSpPr>
        <p:spPr>
          <a:xfrm>
            <a:off x="507241" y="6287758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Q6</a:t>
            </a:r>
            <a:endParaRPr/>
          </a:p>
        </p:txBody>
      </p:sp>
      <p:sp>
        <p:nvSpPr>
          <p:cNvPr id="263" name="Google Shape;263;p33"/>
          <p:cNvSpPr txBox="1"/>
          <p:nvPr/>
        </p:nvSpPr>
        <p:spPr>
          <a:xfrm>
            <a:off x="579991" y="2291773"/>
            <a:ext cx="3326991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b="1" i="0" lang="en-US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Convergence on Areas of Responsibility</a:t>
            </a:r>
            <a:endParaRPr/>
          </a:p>
        </p:txBody>
      </p:sp>
      <p:pic>
        <p:nvPicPr>
          <p:cNvPr id="264" name="Google Shape;264;p3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60715" y="505839"/>
            <a:ext cx="7199585" cy="57819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4"/>
          <p:cNvSpPr txBox="1"/>
          <p:nvPr>
            <p:ph idx="12" type="sldNum"/>
          </p:nvPr>
        </p:nvSpPr>
        <p:spPr>
          <a:xfrm>
            <a:off x="11460300" y="633318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33"/>
              <a:buFont typeface="Arial"/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71" name="Google Shape;271;p34"/>
          <p:cNvSpPr txBox="1"/>
          <p:nvPr/>
        </p:nvSpPr>
        <p:spPr>
          <a:xfrm>
            <a:off x="507241" y="6287758"/>
            <a:ext cx="423514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Q6</a:t>
            </a:r>
            <a:endParaRPr/>
          </a:p>
        </p:txBody>
      </p:sp>
      <p:sp>
        <p:nvSpPr>
          <p:cNvPr id="272" name="Google Shape;272;p34"/>
          <p:cNvSpPr txBox="1"/>
          <p:nvPr/>
        </p:nvSpPr>
        <p:spPr>
          <a:xfrm>
            <a:off x="507241" y="1027043"/>
            <a:ext cx="7252044" cy="647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Montserrat"/>
              <a:buNone/>
            </a:pPr>
            <a:r>
              <a:rPr b="1" lang="en-US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</a:t>
            </a:r>
            <a:r>
              <a:rPr b="1" i="0" lang="en-US" sz="3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ommon Obstacles</a:t>
            </a:r>
            <a:endParaRPr/>
          </a:p>
        </p:txBody>
      </p:sp>
      <p:pic>
        <p:nvPicPr>
          <p:cNvPr id="273" name="Google Shape;273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30754" y="1674743"/>
            <a:ext cx="10529545" cy="45315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DO Theme">
  <a:themeElements>
    <a:clrScheme name="CDOC">
      <a:dk1>
        <a:srgbClr val="757575"/>
      </a:dk1>
      <a:lt1>
        <a:srgbClr val="FFFFFF"/>
      </a:lt1>
      <a:dk2>
        <a:srgbClr val="757575"/>
      </a:dk2>
      <a:lt2>
        <a:srgbClr val="E7E6E6"/>
      </a:lt2>
      <a:accent1>
        <a:srgbClr val="162E51"/>
      </a:accent1>
      <a:accent2>
        <a:srgbClr val="005EA2"/>
      </a:accent2>
      <a:accent3>
        <a:srgbClr val="009EC1"/>
      </a:accent3>
      <a:accent4>
        <a:srgbClr val="00BDE3"/>
      </a:accent4>
      <a:accent5>
        <a:srgbClr val="757575"/>
      </a:accent5>
      <a:accent6>
        <a:srgbClr val="171616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2020-09-28T20:28:05Z</dcterms:created>
  <dc:creator>Watkins, Libby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0x010100F0B738959745144FAF3EE0CDF026C2A5</vt:lpwstr>
  </property>
</Properties>
</file>